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9" r:id="rId3"/>
    <p:sldId id="281" r:id="rId4"/>
    <p:sldId id="280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-128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6DDC-E646-D74A-BE6C-392E61F8C33E}" type="datetimeFigureOut">
              <a:rPr lang="en-US" smtClean="0"/>
              <a:t>7/14/16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DEA2-BC20-E042-8F6B-6A3B93620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610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6DDC-E646-D74A-BE6C-392E61F8C33E}" type="datetimeFigureOut">
              <a:rPr lang="en-US" smtClean="0"/>
              <a:t>7/14/16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DEA2-BC20-E042-8F6B-6A3B93620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46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6DDC-E646-D74A-BE6C-392E61F8C33E}" type="datetimeFigureOut">
              <a:rPr lang="en-US" smtClean="0"/>
              <a:t>7/14/16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DEA2-BC20-E042-8F6B-6A3B93620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87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6DDC-E646-D74A-BE6C-392E61F8C33E}" type="datetimeFigureOut">
              <a:rPr lang="en-US" smtClean="0"/>
              <a:t>7/14/16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DEA2-BC20-E042-8F6B-6A3B93620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322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6DDC-E646-D74A-BE6C-392E61F8C33E}" type="datetimeFigureOut">
              <a:rPr lang="en-US" smtClean="0"/>
              <a:t>7/14/16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DEA2-BC20-E042-8F6B-6A3B93620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501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6DDC-E646-D74A-BE6C-392E61F8C33E}" type="datetimeFigureOut">
              <a:rPr lang="en-US" smtClean="0"/>
              <a:t>7/14/16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DEA2-BC20-E042-8F6B-6A3B93620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57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6DDC-E646-D74A-BE6C-392E61F8C33E}" type="datetimeFigureOut">
              <a:rPr lang="en-US" smtClean="0"/>
              <a:t>7/14/16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DEA2-BC20-E042-8F6B-6A3B93620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51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6DDC-E646-D74A-BE6C-392E61F8C33E}" type="datetimeFigureOut">
              <a:rPr lang="en-US" smtClean="0"/>
              <a:t>7/14/16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DEA2-BC20-E042-8F6B-6A3B93620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411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6DDC-E646-D74A-BE6C-392E61F8C33E}" type="datetimeFigureOut">
              <a:rPr lang="en-US" smtClean="0"/>
              <a:t>7/14/16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DEA2-BC20-E042-8F6B-6A3B93620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35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6DDC-E646-D74A-BE6C-392E61F8C33E}" type="datetimeFigureOut">
              <a:rPr lang="en-US" smtClean="0"/>
              <a:t>7/14/16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DEA2-BC20-E042-8F6B-6A3B93620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97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6DDC-E646-D74A-BE6C-392E61F8C33E}" type="datetimeFigureOut">
              <a:rPr lang="en-US" smtClean="0"/>
              <a:t>7/14/16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DEA2-BC20-E042-8F6B-6A3B93620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635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86DDC-E646-D74A-BE6C-392E61F8C33E}" type="datetimeFigureOut">
              <a:rPr lang="en-US" smtClean="0"/>
              <a:t>7/14/16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6DEA2-BC20-E042-8F6B-6A3B93620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994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PRISM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886200"/>
            <a:ext cx="9144000" cy="1752600"/>
          </a:xfrm>
        </p:spPr>
        <p:txBody>
          <a:bodyPr>
            <a:norm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Daniel Hellfeld</a:t>
            </a:r>
            <a:endParaRPr lang="en-US" sz="18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78336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6-07-14 at 12.43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22" y="1091821"/>
            <a:ext cx="7851422" cy="46251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56400" y="5980668"/>
            <a:ext cx="1489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Notice scale…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556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7-14 at 12.44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2291"/>
            <a:ext cx="3621705" cy="2836816"/>
          </a:xfrm>
          <a:prstGeom prst="rect">
            <a:avLst/>
          </a:prstGeom>
        </p:spPr>
      </p:pic>
      <p:pic>
        <p:nvPicPr>
          <p:cNvPr id="5" name="Picture 4" descr="Screen Shot 2016-07-14 at 12.45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252" y="1203892"/>
            <a:ext cx="3012008" cy="2624667"/>
          </a:xfrm>
          <a:prstGeom prst="rect">
            <a:avLst/>
          </a:prstGeom>
        </p:spPr>
      </p:pic>
      <p:pic>
        <p:nvPicPr>
          <p:cNvPr id="6" name="Picture 5" descr="Screen Shot 2016-07-14 at 12.45.2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00" y="1102291"/>
            <a:ext cx="3250115" cy="289950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42925" y="565150"/>
            <a:ext cx="56618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MLEM reconstructed image on 3D sphere (</a:t>
            </a:r>
            <a:r>
              <a:rPr lang="en-US" dirty="0" err="1" smtClean="0"/>
              <a:t>mayavi</a:t>
            </a:r>
            <a:r>
              <a:rPr lang="en-US" dirty="0" smtClean="0"/>
              <a:t> python)</a:t>
            </a:r>
          </a:p>
          <a:p>
            <a:r>
              <a:rPr lang="en-US" dirty="0" smtClean="0"/>
              <a:t>(heat map)</a:t>
            </a:r>
          </a:p>
          <a:p>
            <a:endParaRPr lang="en-US" dirty="0"/>
          </a:p>
        </p:txBody>
      </p:sp>
      <p:pic>
        <p:nvPicPr>
          <p:cNvPr id="7" name="Picture 6" descr="Screen Shot 2016-07-14 at 12.49.14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934" y="4457020"/>
            <a:ext cx="3060726" cy="2132791"/>
          </a:xfrm>
          <a:prstGeom prst="rect">
            <a:avLst/>
          </a:prstGeom>
        </p:spPr>
      </p:pic>
      <p:pic>
        <p:nvPicPr>
          <p:cNvPr id="8" name="Picture 7" descr="Screen Shot 2016-07-14 at 12.49.56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660" y="4457020"/>
            <a:ext cx="2738695" cy="21224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3726" y="5197475"/>
            <a:ext cx="3407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Spherical histograms (VTK python)</a:t>
            </a:r>
          </a:p>
          <a:p>
            <a:r>
              <a:rPr lang="en-US" dirty="0" smtClean="0"/>
              <a:t>- As opposed to heat map</a:t>
            </a:r>
          </a:p>
        </p:txBody>
      </p:sp>
    </p:spTree>
    <p:extLst>
      <p:ext uri="{BB962C8B-B14F-4D97-AF65-F5344CB8AC3E}">
        <p14:creationId xmlns:p14="http://schemas.microsoft.com/office/powerpoint/2010/main" val="1393599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7-14 at 3.14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731" y="3744358"/>
            <a:ext cx="1823218" cy="1602343"/>
          </a:xfrm>
          <a:prstGeom prst="rect">
            <a:avLst/>
          </a:prstGeom>
        </p:spPr>
      </p:pic>
      <p:pic>
        <p:nvPicPr>
          <p:cNvPr id="3" name="Picture 2" descr="Screen Shot 2016-07-14 at 3.14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630" y="3741151"/>
            <a:ext cx="1761700" cy="1605550"/>
          </a:xfrm>
          <a:prstGeom prst="rect">
            <a:avLst/>
          </a:prstGeom>
        </p:spPr>
      </p:pic>
      <p:pic>
        <p:nvPicPr>
          <p:cNvPr id="4" name="Picture 3" descr="Screen Shot 2016-07-14 at 3.14.4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848" y="5232400"/>
            <a:ext cx="1751563" cy="157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09750" y="3343791"/>
            <a:ext cx="5153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Row of autocorrelation, corrected for sensitivity map</a:t>
            </a:r>
            <a:endParaRPr lang="en-US" dirty="0"/>
          </a:p>
        </p:txBody>
      </p:sp>
      <p:pic>
        <p:nvPicPr>
          <p:cNvPr id="6" name="Picture 5" descr="Screen Shot 2016-07-14 at 3.16.1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30" y="3782459"/>
            <a:ext cx="4889501" cy="29751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09750" y="130691"/>
            <a:ext cx="5463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Autocorrelation image, not corrected for sensitivity map</a:t>
            </a:r>
            <a:endParaRPr lang="en-US" dirty="0"/>
          </a:p>
        </p:txBody>
      </p:sp>
      <p:pic>
        <p:nvPicPr>
          <p:cNvPr id="10" name="Picture 9" descr="Screen Shot 2016-07-14 at 3.45.13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683" y="500023"/>
            <a:ext cx="4259095" cy="25109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303348" y="2014498"/>
            <a:ext cx="1580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HP index = 800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123230" y="3200400"/>
            <a:ext cx="889377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376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7-14 at 3.46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1" y="495300"/>
            <a:ext cx="4823902" cy="5613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78003" y="3100864"/>
            <a:ext cx="169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HP index = 1066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376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3376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3376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3376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3376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3376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3376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7-14 at 4.53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12" y="927100"/>
            <a:ext cx="2668583" cy="2216150"/>
          </a:xfrm>
          <a:prstGeom prst="rect">
            <a:avLst/>
          </a:prstGeom>
        </p:spPr>
      </p:pic>
      <p:pic>
        <p:nvPicPr>
          <p:cNvPr id="3" name="Picture 2" descr="Screen Shot 2016-07-14 at 4.56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128" y="927100"/>
            <a:ext cx="2587180" cy="2216150"/>
          </a:xfrm>
          <a:prstGeom prst="rect">
            <a:avLst/>
          </a:prstGeom>
        </p:spPr>
      </p:pic>
      <p:pic>
        <p:nvPicPr>
          <p:cNvPr id="4" name="Picture 3" descr="Screen Shot 2016-07-14 at 4.58.1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879" y="3835400"/>
            <a:ext cx="3099288" cy="2628900"/>
          </a:xfrm>
          <a:prstGeom prst="rect">
            <a:avLst/>
          </a:prstGeom>
        </p:spPr>
      </p:pic>
      <p:pic>
        <p:nvPicPr>
          <p:cNvPr id="5" name="Picture 4" descr="Screen Shot 2016-07-14 at 4.58.2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267" y="3822700"/>
            <a:ext cx="3252880" cy="2628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6712" y="3138964"/>
            <a:ext cx="2590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Random mask – ringed detectors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3416359" y="3143250"/>
            <a:ext cx="2688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Fully populated – ringed detectors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5300" y="5150366"/>
            <a:ext cx="205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Running particles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3619" y="65385"/>
            <a:ext cx="4217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Geant4 simulation – PRISM_SIM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4493493" y="137636"/>
            <a:ext cx="4650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dhellfeld</a:t>
            </a:r>
            <a:r>
              <a:rPr lang="en-US" dirty="0"/>
              <a:t>/</a:t>
            </a:r>
            <a:r>
              <a:rPr lang="en-US" dirty="0" err="1" smtClean="0"/>
              <a:t>CAI_Toy_Imager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1" name="Picture 10" descr="Screen Shot 2016-07-14 at 5.10.08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232" y="927100"/>
            <a:ext cx="2808171" cy="22161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94232" y="3148291"/>
            <a:ext cx="2719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Fully populated – nested detectors</a:t>
            </a:r>
          </a:p>
        </p:txBody>
      </p:sp>
    </p:spTree>
    <p:extLst>
      <p:ext uri="{BB962C8B-B14F-4D97-AF65-F5344CB8AC3E}">
        <p14:creationId xmlns:p14="http://schemas.microsoft.com/office/powerpoint/2010/main" val="2208768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3376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3376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3376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3376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3376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3376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564" y="850732"/>
            <a:ext cx="4572000" cy="521681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sz="900" dirty="0" smtClean="0"/>
              <a:t># </a:t>
            </a:r>
            <a:r>
              <a:rPr lang="en-US" sz="900" dirty="0" err="1" smtClean="0"/>
              <a:t>Run.mac</a:t>
            </a:r>
            <a:endParaRPr lang="en-US" sz="900" dirty="0" smtClean="0"/>
          </a:p>
          <a:p>
            <a:endParaRPr lang="en-US" sz="900" dirty="0" smtClean="0"/>
          </a:p>
          <a:p>
            <a:r>
              <a:rPr lang="en-US" sz="900" dirty="0" smtClean="0"/>
              <a:t># </a:t>
            </a:r>
            <a:r>
              <a:rPr lang="en-US" sz="900" dirty="0"/>
              <a:t>Tracking secondary electrons</a:t>
            </a:r>
          </a:p>
          <a:p>
            <a:r>
              <a:rPr lang="en-US" sz="900" dirty="0"/>
              <a:t>#/PRISM_SIM/tracking/</a:t>
            </a:r>
            <a:r>
              <a:rPr lang="en-US" sz="900" dirty="0" err="1"/>
              <a:t>trackElectrons</a:t>
            </a:r>
            <a:r>
              <a:rPr lang="en-US" sz="900" dirty="0"/>
              <a:t> Off</a:t>
            </a:r>
          </a:p>
          <a:p>
            <a:endParaRPr lang="en-US" sz="900" dirty="0"/>
          </a:p>
          <a:p>
            <a:r>
              <a:rPr lang="en-US" sz="900" dirty="0"/>
              <a:t># Detector indexing</a:t>
            </a:r>
          </a:p>
          <a:p>
            <a:r>
              <a:rPr lang="en-US" sz="900" dirty="0"/>
              <a:t>/PRISM_SIM/</a:t>
            </a:r>
            <a:r>
              <a:rPr lang="en-US" sz="900" dirty="0" err="1"/>
              <a:t>geom</a:t>
            </a:r>
            <a:r>
              <a:rPr lang="en-US" sz="900" dirty="0"/>
              <a:t>/</a:t>
            </a:r>
            <a:r>
              <a:rPr lang="en-US" sz="900" dirty="0" err="1"/>
              <a:t>detIndexing</a:t>
            </a:r>
            <a:r>
              <a:rPr lang="en-US" sz="900" dirty="0"/>
              <a:t> Ring</a:t>
            </a:r>
          </a:p>
          <a:p>
            <a:endParaRPr lang="en-US" sz="900" dirty="0"/>
          </a:p>
          <a:p>
            <a:r>
              <a:rPr lang="en-US" sz="900" dirty="0"/>
              <a:t># Configure mask</a:t>
            </a:r>
          </a:p>
          <a:p>
            <a:r>
              <a:rPr lang="en-US" sz="900" dirty="0"/>
              <a:t>#/PRISM_SIM/</a:t>
            </a:r>
            <a:r>
              <a:rPr lang="en-US" sz="900" dirty="0" err="1"/>
              <a:t>geom</a:t>
            </a:r>
            <a:r>
              <a:rPr lang="en-US" sz="900" dirty="0"/>
              <a:t>/</a:t>
            </a:r>
            <a:r>
              <a:rPr lang="en-US" sz="900" dirty="0" err="1"/>
              <a:t>setMask</a:t>
            </a:r>
            <a:r>
              <a:rPr lang="en-US" sz="900" dirty="0"/>
              <a:t> 21524FA478BD521AB44791322B545C979943A029753854BB</a:t>
            </a:r>
          </a:p>
          <a:p>
            <a:r>
              <a:rPr lang="en-US" sz="900" dirty="0"/>
              <a:t>#/PRISM_SIM/</a:t>
            </a:r>
            <a:r>
              <a:rPr lang="en-US" sz="900" dirty="0" err="1"/>
              <a:t>geom</a:t>
            </a:r>
            <a:r>
              <a:rPr lang="en-US" sz="900" dirty="0"/>
              <a:t>/</a:t>
            </a:r>
            <a:r>
              <a:rPr lang="en-US" sz="900" dirty="0" err="1"/>
              <a:t>randomMask</a:t>
            </a:r>
            <a:endParaRPr lang="en-US" sz="900" dirty="0"/>
          </a:p>
          <a:p>
            <a:r>
              <a:rPr lang="en-US" sz="900" dirty="0"/>
              <a:t>/PRISM_SIM/</a:t>
            </a:r>
            <a:r>
              <a:rPr lang="en-US" sz="900" dirty="0" err="1"/>
              <a:t>geom</a:t>
            </a:r>
            <a:r>
              <a:rPr lang="en-US" sz="900" dirty="0"/>
              <a:t>/</a:t>
            </a:r>
            <a:r>
              <a:rPr lang="en-US" sz="900" dirty="0" err="1"/>
              <a:t>fullMask</a:t>
            </a:r>
            <a:endParaRPr lang="en-US" sz="900" dirty="0"/>
          </a:p>
          <a:p>
            <a:endParaRPr lang="en-US" sz="900" dirty="0"/>
          </a:p>
          <a:p>
            <a:r>
              <a:rPr lang="en-US" sz="900" dirty="0"/>
              <a:t># Change the energy</a:t>
            </a:r>
          </a:p>
          <a:p>
            <a:r>
              <a:rPr lang="en-US" sz="900" dirty="0"/>
              <a:t>/gun/energy 60 </a:t>
            </a:r>
            <a:r>
              <a:rPr lang="en-US" sz="900" dirty="0" err="1"/>
              <a:t>keV</a:t>
            </a:r>
            <a:endParaRPr lang="en-US" sz="900" dirty="0"/>
          </a:p>
          <a:p>
            <a:endParaRPr lang="en-US" sz="900" dirty="0"/>
          </a:p>
          <a:p>
            <a:r>
              <a:rPr lang="en-US" sz="900" dirty="0"/>
              <a:t># Set the direction of far field source</a:t>
            </a:r>
          </a:p>
          <a:p>
            <a:r>
              <a:rPr lang="en-US" sz="900" dirty="0"/>
              <a:t>#/PRISM_SIM/direction/</a:t>
            </a:r>
            <a:r>
              <a:rPr lang="en-US" sz="900" dirty="0" err="1"/>
              <a:t>setTheta</a:t>
            </a:r>
            <a:r>
              <a:rPr lang="en-US" sz="900" dirty="0"/>
              <a:t> 45</a:t>
            </a:r>
          </a:p>
          <a:p>
            <a:r>
              <a:rPr lang="en-US" sz="900" dirty="0"/>
              <a:t>#/PRISM_SIM/direction/</a:t>
            </a:r>
            <a:r>
              <a:rPr lang="en-US" sz="900" dirty="0" err="1"/>
              <a:t>setPhi</a:t>
            </a:r>
            <a:r>
              <a:rPr lang="en-US" sz="900" dirty="0"/>
              <a:t> 20</a:t>
            </a:r>
          </a:p>
          <a:p>
            <a:endParaRPr lang="en-US" sz="900" dirty="0"/>
          </a:p>
          <a:p>
            <a:r>
              <a:rPr lang="en-US" sz="900" dirty="0"/>
              <a:t># Configure </a:t>
            </a:r>
            <a:r>
              <a:rPr lang="en-US" sz="900" dirty="0" err="1"/>
              <a:t>HEALPix</a:t>
            </a:r>
            <a:endParaRPr lang="en-US" sz="900" dirty="0"/>
          </a:p>
          <a:p>
            <a:r>
              <a:rPr lang="en-US" sz="900" dirty="0"/>
              <a:t>/PRISM_SIM/direction/</a:t>
            </a:r>
            <a:r>
              <a:rPr lang="en-US" sz="900" dirty="0" err="1"/>
              <a:t>setHPNside</a:t>
            </a:r>
            <a:r>
              <a:rPr lang="en-US" sz="900" dirty="0"/>
              <a:t> 8</a:t>
            </a:r>
          </a:p>
          <a:p>
            <a:r>
              <a:rPr lang="en-US" sz="900" dirty="0"/>
              <a:t>/PRISM_SIM/direction/</a:t>
            </a:r>
            <a:r>
              <a:rPr lang="en-US" sz="900" dirty="0" err="1"/>
              <a:t>setHPindexscheme</a:t>
            </a:r>
            <a:r>
              <a:rPr lang="en-US" sz="900" dirty="0"/>
              <a:t> Ring</a:t>
            </a:r>
          </a:p>
          <a:p>
            <a:r>
              <a:rPr lang="en-US" sz="900" dirty="0"/>
              <a:t>/PRISM_SIM/direction/</a:t>
            </a:r>
            <a:r>
              <a:rPr lang="en-US" sz="900" dirty="0" err="1"/>
              <a:t>SetUpHEALPix</a:t>
            </a:r>
            <a:endParaRPr lang="en-US" sz="900" dirty="0"/>
          </a:p>
          <a:p>
            <a:endParaRPr lang="en-US" sz="900" dirty="0"/>
          </a:p>
          <a:p>
            <a:r>
              <a:rPr lang="en-US" sz="900" dirty="0"/>
              <a:t># Choose a </a:t>
            </a:r>
            <a:r>
              <a:rPr lang="en-US" sz="900" dirty="0" err="1"/>
              <a:t>HealPix</a:t>
            </a:r>
            <a:r>
              <a:rPr lang="en-US" sz="900" dirty="0"/>
              <a:t> angle (start at 1)</a:t>
            </a:r>
          </a:p>
          <a:p>
            <a:r>
              <a:rPr lang="en-US" sz="900" dirty="0"/>
              <a:t>/PRISM_SIM/direction/</a:t>
            </a:r>
            <a:r>
              <a:rPr lang="en-US" sz="900" dirty="0" err="1"/>
              <a:t>setHPindex</a:t>
            </a:r>
            <a:r>
              <a:rPr lang="en-US" sz="900" dirty="0"/>
              <a:t> 45</a:t>
            </a:r>
          </a:p>
          <a:p>
            <a:endParaRPr lang="en-US" sz="900" dirty="0"/>
          </a:p>
          <a:p>
            <a:r>
              <a:rPr lang="en-US" sz="900" dirty="0"/>
              <a:t># Change output file name</a:t>
            </a:r>
          </a:p>
          <a:p>
            <a:r>
              <a:rPr lang="en-US" sz="900" dirty="0"/>
              <a:t>/PRISM_SIM/output/filename output1</a:t>
            </a:r>
          </a:p>
          <a:p>
            <a:endParaRPr lang="en-US" sz="900" dirty="0"/>
          </a:p>
          <a:p>
            <a:r>
              <a:rPr lang="en-US" sz="900" dirty="0"/>
              <a:t>#Print to text or binary format</a:t>
            </a:r>
          </a:p>
          <a:p>
            <a:r>
              <a:rPr lang="en-US" sz="900" dirty="0"/>
              <a:t>/PRISM_SIM/output/</a:t>
            </a:r>
            <a:r>
              <a:rPr lang="en-US" sz="900" dirty="0" err="1"/>
              <a:t>printText</a:t>
            </a:r>
            <a:r>
              <a:rPr lang="en-US" sz="900" dirty="0"/>
              <a:t> Off</a:t>
            </a:r>
          </a:p>
          <a:p>
            <a:r>
              <a:rPr lang="en-US" sz="900" dirty="0"/>
              <a:t>/PRISM_SIM/output/</a:t>
            </a:r>
            <a:r>
              <a:rPr lang="en-US" sz="900" dirty="0" err="1"/>
              <a:t>printBinary</a:t>
            </a:r>
            <a:r>
              <a:rPr lang="en-US" sz="900" dirty="0"/>
              <a:t> On</a:t>
            </a:r>
          </a:p>
          <a:p>
            <a:endParaRPr lang="en-US" sz="900" dirty="0"/>
          </a:p>
          <a:p>
            <a:r>
              <a:rPr lang="en-US" sz="900" dirty="0"/>
              <a:t># Beam on</a:t>
            </a:r>
          </a:p>
          <a:p>
            <a:r>
              <a:rPr lang="en-US" sz="900" dirty="0"/>
              <a:t>/run/</a:t>
            </a:r>
            <a:r>
              <a:rPr lang="en-US" sz="900" dirty="0" err="1"/>
              <a:t>beamOn</a:t>
            </a:r>
            <a:r>
              <a:rPr lang="en-US" sz="900" dirty="0"/>
              <a:t> 100</a:t>
            </a:r>
          </a:p>
        </p:txBody>
      </p:sp>
      <p:sp>
        <p:nvSpPr>
          <p:cNvPr id="4" name="Rectangle 3"/>
          <p:cNvSpPr/>
          <p:nvPr/>
        </p:nvSpPr>
        <p:spPr>
          <a:xfrm>
            <a:off x="5054600" y="2680038"/>
            <a:ext cx="3924300" cy="1708160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1050" dirty="0" smtClean="0"/>
              <a:t># </a:t>
            </a:r>
            <a:r>
              <a:rPr lang="en-US" sz="1050" dirty="0" err="1" smtClean="0"/>
              <a:t>Response.mac</a:t>
            </a:r>
            <a:endParaRPr lang="en-US" sz="1050" dirty="0" smtClean="0"/>
          </a:p>
          <a:p>
            <a:endParaRPr lang="en-US" sz="1050" dirty="0" smtClean="0"/>
          </a:p>
          <a:p>
            <a:r>
              <a:rPr lang="en-US" sz="1050" dirty="0" smtClean="0"/>
              <a:t>#</a:t>
            </a:r>
            <a:r>
              <a:rPr lang="en-US" sz="1050" dirty="0"/>
              <a:t>/control/loop macros/response/</a:t>
            </a:r>
            <a:r>
              <a:rPr lang="en-US" sz="1050" dirty="0" err="1"/>
              <a:t>healpix</a:t>
            </a:r>
            <a:r>
              <a:rPr lang="en-US" sz="1050" dirty="0"/>
              <a:t>/</a:t>
            </a:r>
            <a:r>
              <a:rPr lang="en-US" sz="1050" dirty="0" err="1"/>
              <a:t>main.mac</a:t>
            </a:r>
            <a:r>
              <a:rPr lang="en-US" sz="1050" dirty="0"/>
              <a:t> </a:t>
            </a:r>
            <a:r>
              <a:rPr lang="en-US" sz="1050" dirty="0" err="1"/>
              <a:t>hpindex</a:t>
            </a:r>
            <a:r>
              <a:rPr lang="en-US" sz="1050" dirty="0"/>
              <a:t> 1 768 1.</a:t>
            </a:r>
          </a:p>
          <a:p>
            <a:r>
              <a:rPr lang="en-US" sz="1050" dirty="0"/>
              <a:t>/control/loop macros/response/</a:t>
            </a:r>
            <a:r>
              <a:rPr lang="en-US" sz="1050" dirty="0" err="1"/>
              <a:t>healpix</a:t>
            </a:r>
            <a:r>
              <a:rPr lang="en-US" sz="1050" dirty="0"/>
              <a:t>/</a:t>
            </a:r>
            <a:r>
              <a:rPr lang="en-US" sz="1050" dirty="0" err="1"/>
              <a:t>main.mac</a:t>
            </a:r>
            <a:r>
              <a:rPr lang="en-US" sz="1050" dirty="0"/>
              <a:t> </a:t>
            </a:r>
            <a:r>
              <a:rPr lang="en-US" sz="1050" dirty="0" err="1"/>
              <a:t>hpindex</a:t>
            </a:r>
            <a:r>
              <a:rPr lang="en-US" sz="1050" dirty="0"/>
              <a:t> 1 3072 1.</a:t>
            </a:r>
          </a:p>
          <a:p>
            <a:endParaRPr lang="en-US" sz="1050" dirty="0" smtClean="0"/>
          </a:p>
          <a:p>
            <a:endParaRPr lang="en-US" sz="1050" dirty="0"/>
          </a:p>
          <a:p>
            <a:r>
              <a:rPr lang="en-US" sz="1050" dirty="0" smtClean="0"/>
              <a:t># </a:t>
            </a:r>
            <a:r>
              <a:rPr lang="en-US" sz="1050" dirty="0" err="1" smtClean="0"/>
              <a:t>Main.mac</a:t>
            </a:r>
            <a:endParaRPr lang="en-US" sz="1050" dirty="0" smtClean="0"/>
          </a:p>
          <a:p>
            <a:endParaRPr lang="en-US" sz="1050" dirty="0"/>
          </a:p>
          <a:p>
            <a:r>
              <a:rPr lang="en-US" sz="1050" dirty="0"/>
              <a:t># Pick </a:t>
            </a:r>
            <a:r>
              <a:rPr lang="en-US" sz="1050" dirty="0" err="1"/>
              <a:t>healpix</a:t>
            </a:r>
            <a:r>
              <a:rPr lang="en-US" sz="1050" dirty="0"/>
              <a:t> angle</a:t>
            </a:r>
          </a:p>
          <a:p>
            <a:r>
              <a:rPr lang="en-US" sz="1050" dirty="0"/>
              <a:t>/PRISM_SIM/direction/</a:t>
            </a:r>
            <a:r>
              <a:rPr lang="en-US" sz="1050" dirty="0" err="1"/>
              <a:t>setHPindex</a:t>
            </a:r>
            <a:r>
              <a:rPr lang="en-US" sz="1050" dirty="0"/>
              <a:t> {</a:t>
            </a:r>
            <a:r>
              <a:rPr lang="en-US" sz="1050" dirty="0" err="1"/>
              <a:t>hpindex</a:t>
            </a:r>
            <a:r>
              <a:rPr lang="en-US" sz="105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08768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7-14 at 5.01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417620"/>
            <a:ext cx="2342656" cy="19814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29300" y="3390900"/>
            <a:ext cx="2528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Nside</a:t>
            </a:r>
            <a:r>
              <a:rPr lang="en-US" dirty="0" smtClean="0"/>
              <a:t> = 32 (12288 pixels) </a:t>
            </a:r>
            <a:endParaRPr lang="en-US" dirty="0"/>
          </a:p>
        </p:txBody>
      </p:sp>
      <p:pic>
        <p:nvPicPr>
          <p:cNvPr id="6" name="Picture 5" descr="Screen Shot 2016-07-14 at 5.02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599" y="1417620"/>
            <a:ext cx="2411049" cy="19732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22600" y="3399050"/>
            <a:ext cx="2411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Nside</a:t>
            </a:r>
            <a:r>
              <a:rPr lang="en-US" dirty="0" smtClean="0"/>
              <a:t> = 16 (3072 pixels)</a:t>
            </a:r>
          </a:p>
        </p:txBody>
      </p:sp>
      <p:pic>
        <p:nvPicPr>
          <p:cNvPr id="8" name="Picture 7" descr="Screen Shot 2016-07-14 at 5.03.1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27" y="1417620"/>
            <a:ext cx="2340545" cy="19293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5327" y="3346988"/>
            <a:ext cx="2177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Nside</a:t>
            </a:r>
            <a:r>
              <a:rPr lang="en-US" dirty="0" smtClean="0"/>
              <a:t> = 8 (768 pixels)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5743" y="125506"/>
            <a:ext cx="7549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HEALPix</a:t>
            </a:r>
            <a:r>
              <a:rPr lang="en-US" sz="2400" dirty="0" smtClean="0"/>
              <a:t> </a:t>
            </a:r>
            <a:r>
              <a:rPr lang="en-US" sz="2000" dirty="0" smtClean="0"/>
              <a:t>– Hierarchical Equal Area </a:t>
            </a:r>
            <a:r>
              <a:rPr lang="en-US" sz="2000" dirty="0" err="1" smtClean="0"/>
              <a:t>isoLatitude</a:t>
            </a:r>
            <a:r>
              <a:rPr lang="en-US" sz="2000" dirty="0" smtClean="0"/>
              <a:t> </a:t>
            </a:r>
            <a:r>
              <a:rPr lang="en-US" sz="2000" dirty="0" err="1" smtClean="0"/>
              <a:t>Pixelization</a:t>
            </a:r>
            <a:r>
              <a:rPr lang="en-US" sz="2000" dirty="0" smtClean="0"/>
              <a:t> of a sphere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990600"/>
            <a:ext cx="6027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Matlab</a:t>
            </a:r>
            <a:r>
              <a:rPr lang="en-US" dirty="0"/>
              <a:t> </a:t>
            </a:r>
            <a:r>
              <a:rPr lang="en-US" sz="1600" dirty="0"/>
              <a:t>(http://homepage2.nifty.com/plasma/program/</a:t>
            </a:r>
            <a:r>
              <a:rPr lang="en-US" sz="1600" dirty="0" err="1" smtClean="0"/>
              <a:t>healpix.html</a:t>
            </a:r>
            <a:r>
              <a:rPr lang="en-US" sz="1600" dirty="0" smtClean="0"/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327" y="4222234"/>
            <a:ext cx="609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Python</a:t>
            </a:r>
            <a:r>
              <a:rPr lang="en-US" dirty="0" smtClean="0"/>
              <a:t> (</a:t>
            </a:r>
            <a:r>
              <a:rPr lang="en-US" dirty="0" err="1" smtClean="0"/>
              <a:t>healpy</a:t>
            </a:r>
            <a:r>
              <a:rPr lang="en-US" dirty="0"/>
              <a:t>) </a:t>
            </a:r>
            <a:r>
              <a:rPr lang="en-US" sz="1600" dirty="0"/>
              <a:t>(http://</a:t>
            </a:r>
            <a:r>
              <a:rPr lang="en-US" sz="1600" dirty="0" err="1"/>
              <a:t>healpy.readthedocs.io</a:t>
            </a:r>
            <a:r>
              <a:rPr lang="en-US" sz="1600" dirty="0"/>
              <a:t>/en/latest/</a:t>
            </a:r>
            <a:r>
              <a:rPr lang="en-US" sz="1600" dirty="0" err="1" smtClean="0"/>
              <a:t>index.html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pic>
        <p:nvPicPr>
          <p:cNvPr id="13" name="Picture 12" descr="Screen Shot 2016-07-14 at 5.16.1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4790313"/>
            <a:ext cx="2653358" cy="1325800"/>
          </a:xfrm>
          <a:prstGeom prst="rect">
            <a:avLst/>
          </a:prstGeom>
        </p:spPr>
      </p:pic>
      <p:pic>
        <p:nvPicPr>
          <p:cNvPr id="14" name="Picture 13" descr="Screen Shot 2016-07-14 at 5.17.05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0" y="4790313"/>
            <a:ext cx="2632760" cy="1315507"/>
          </a:xfrm>
          <a:prstGeom prst="rect">
            <a:avLst/>
          </a:prstGeom>
        </p:spPr>
      </p:pic>
      <p:pic>
        <p:nvPicPr>
          <p:cNvPr id="15" name="Picture 14" descr="Screen Shot 2016-07-14 at 5.17.43 PM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743" y="4784159"/>
            <a:ext cx="2466261" cy="123231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335615" y="6230232"/>
            <a:ext cx="2528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Nside</a:t>
            </a:r>
            <a:r>
              <a:rPr lang="en-US" dirty="0" smtClean="0"/>
              <a:t> = 32 (12288 pixels) 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303951" y="6250802"/>
            <a:ext cx="2411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Nside</a:t>
            </a:r>
            <a:r>
              <a:rPr lang="en-US" dirty="0" smtClean="0"/>
              <a:t> = 16 (3072 pixels)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5327" y="6208499"/>
            <a:ext cx="2177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Nside</a:t>
            </a:r>
            <a:r>
              <a:rPr lang="en-US" dirty="0" smtClean="0"/>
              <a:t> = 8 (768 pixels)</a:t>
            </a:r>
          </a:p>
        </p:txBody>
      </p:sp>
      <p:pic>
        <p:nvPicPr>
          <p:cNvPr id="19" name="Picture 18" descr="Screen Shot 2016-07-14 at 5.24.05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17621"/>
            <a:ext cx="804005" cy="613386"/>
          </a:xfrm>
          <a:prstGeom prst="rect">
            <a:avLst/>
          </a:prstGeom>
        </p:spPr>
      </p:pic>
      <p:pic>
        <p:nvPicPr>
          <p:cNvPr id="20" name="Picture 19" descr="Screen Shot 2016-07-14 at 5.24.31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192" y="1448064"/>
            <a:ext cx="728680" cy="582944"/>
          </a:xfrm>
          <a:prstGeom prst="rect">
            <a:avLst/>
          </a:prstGeom>
        </p:spPr>
      </p:pic>
      <p:pic>
        <p:nvPicPr>
          <p:cNvPr id="21" name="Picture 20" descr="Screen Shot 2016-07-14 at 5.24.56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119" y="1448064"/>
            <a:ext cx="843537" cy="62776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521333" y="3716320"/>
            <a:ext cx="1455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Resolution = 3.7 </a:t>
            </a:r>
            <a:r>
              <a:rPr lang="en-US" sz="1200" dirty="0" err="1" smtClean="0"/>
              <a:t>deg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6329960" y="3730220"/>
            <a:ext cx="1455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Resolution = 1.8 </a:t>
            </a:r>
            <a:r>
              <a:rPr lang="en-US" sz="1200" dirty="0" err="1" smtClean="0"/>
              <a:t>deg</a:t>
            </a:r>
            <a:endParaRPr 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790833" y="3716320"/>
            <a:ext cx="1455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Resolution = 7.3 </a:t>
            </a:r>
            <a:r>
              <a:rPr lang="en-US" sz="1200" dirty="0" err="1" smtClean="0"/>
              <a:t>deg</a:t>
            </a:r>
            <a:endParaRPr 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612562" y="536371"/>
            <a:ext cx="3887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(Nested or ring … everything done in ring indexing)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08768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sponse_HP8Ring_DetRing_20k_FullMas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7" y="649741"/>
            <a:ext cx="4703822" cy="2436188"/>
          </a:xfrm>
          <a:prstGeom prst="rect">
            <a:avLst/>
          </a:prstGeom>
        </p:spPr>
      </p:pic>
      <p:pic>
        <p:nvPicPr>
          <p:cNvPr id="5" name="Picture 4" descr="response_HP16Ring_DetRing_20k_FullMas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7" y="3569553"/>
            <a:ext cx="4866377" cy="2520378"/>
          </a:xfrm>
          <a:prstGeom prst="rect">
            <a:avLst/>
          </a:prstGeom>
        </p:spPr>
      </p:pic>
      <p:pic>
        <p:nvPicPr>
          <p:cNvPr id="6" name="Picture 5" descr="response_HP16Ring_DetRing_20k_2152Mask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30"/>
          <a:stretch/>
        </p:blipFill>
        <p:spPr>
          <a:xfrm>
            <a:off x="4838595" y="649741"/>
            <a:ext cx="4033013" cy="23852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90606" y="2968713"/>
            <a:ext cx="4570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HP ringed, </a:t>
            </a:r>
            <a:r>
              <a:rPr lang="en-US" sz="1200" dirty="0" err="1" smtClean="0">
                <a:latin typeface="Times New Roman"/>
                <a:cs typeface="Times New Roman"/>
              </a:rPr>
              <a:t>Nside</a:t>
            </a:r>
            <a:r>
              <a:rPr lang="en-US" sz="1200" dirty="0" smtClean="0">
                <a:latin typeface="Times New Roman"/>
                <a:cs typeface="Times New Roman"/>
              </a:rPr>
              <a:t> = 16, Ringed detectors, 20k particles, mask = 2151… 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9293" y="2968635"/>
            <a:ext cx="424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HP ringed, </a:t>
            </a:r>
            <a:r>
              <a:rPr lang="en-US" sz="1200" dirty="0" err="1" smtClean="0">
                <a:latin typeface="Times New Roman"/>
                <a:cs typeface="Times New Roman"/>
              </a:rPr>
              <a:t>Nside</a:t>
            </a:r>
            <a:r>
              <a:rPr lang="en-US" sz="1200" dirty="0" smtClean="0">
                <a:latin typeface="Times New Roman"/>
                <a:cs typeface="Times New Roman"/>
              </a:rPr>
              <a:t> = 8, Ringed detectors, 20k particles, mask = full 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9293" y="6089931"/>
            <a:ext cx="43229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HP ringed, </a:t>
            </a:r>
            <a:r>
              <a:rPr lang="en-US" sz="1200" dirty="0" err="1" smtClean="0">
                <a:latin typeface="Times New Roman"/>
                <a:cs typeface="Times New Roman"/>
              </a:rPr>
              <a:t>Nside</a:t>
            </a:r>
            <a:r>
              <a:rPr lang="en-US" sz="1200" dirty="0" smtClean="0">
                <a:latin typeface="Times New Roman"/>
                <a:cs typeface="Times New Roman"/>
              </a:rPr>
              <a:t> = 16, Ringed detectors, 20k particles, mask = full </a:t>
            </a:r>
            <a:endParaRPr lang="en-US" sz="1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70686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7-14 at 12.16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10" y="1574800"/>
            <a:ext cx="4238789" cy="33942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2490" y="5054889"/>
            <a:ext cx="350678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HP ringed, </a:t>
            </a:r>
            <a:r>
              <a:rPr lang="en-US" sz="1600" dirty="0" err="1" smtClean="0">
                <a:latin typeface="Times New Roman"/>
                <a:cs typeface="Times New Roman"/>
              </a:rPr>
              <a:t>Nside</a:t>
            </a:r>
            <a:r>
              <a:rPr lang="en-US" sz="1600" dirty="0" smtClean="0">
                <a:latin typeface="Times New Roman"/>
                <a:cs typeface="Times New Roman"/>
              </a:rPr>
              <a:t> = 16, Ringed </a:t>
            </a:r>
            <a:r>
              <a:rPr lang="en-US" sz="1600" dirty="0" smtClean="0">
                <a:latin typeface="Times New Roman"/>
                <a:cs typeface="Times New Roman"/>
              </a:rPr>
              <a:t>detectors</a:t>
            </a:r>
            <a:endParaRPr lang="en-US" sz="1600" dirty="0">
              <a:latin typeface="Times New Roman"/>
              <a:cs typeface="Times New Roman"/>
            </a:endParaRPr>
          </a:p>
          <a:p>
            <a:r>
              <a:rPr lang="en-US" sz="1600" dirty="0" smtClean="0">
                <a:latin typeface="Times New Roman"/>
                <a:cs typeface="Times New Roman"/>
              </a:rPr>
              <a:t>100k </a:t>
            </a:r>
            <a:r>
              <a:rPr lang="en-US" sz="1600" dirty="0" smtClean="0">
                <a:latin typeface="Times New Roman"/>
                <a:cs typeface="Times New Roman"/>
              </a:rPr>
              <a:t>particles, mask = 2152…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5" name="Picture 4" descr="Screen Shot 2016-07-14 at 12.18.13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"/>
          <a:stretch/>
        </p:blipFill>
        <p:spPr>
          <a:xfrm>
            <a:off x="4744765" y="1453675"/>
            <a:ext cx="4344386" cy="36012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33837" y="1029312"/>
            <a:ext cx="20886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j-lt"/>
                <a:cs typeface="Times New Roman"/>
              </a:rPr>
              <a:t> S</a:t>
            </a:r>
            <a:r>
              <a:rPr lang="en-US" sz="1600" baseline="30000" dirty="0" smtClean="0">
                <a:latin typeface="+mj-lt"/>
                <a:cs typeface="Times New Roman"/>
              </a:rPr>
              <a:t>T</a:t>
            </a:r>
            <a:r>
              <a:rPr lang="en-US" sz="1600" dirty="0" smtClean="0">
                <a:latin typeface="+mj-lt"/>
                <a:cs typeface="Times New Roman"/>
              </a:rPr>
              <a:t>S (~autocorrelation)</a:t>
            </a:r>
            <a:endParaRPr lang="en-US" sz="1600" dirty="0">
              <a:latin typeface="+mj-lt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94028" y="998534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 response = </a:t>
            </a:r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34762" y="1367866"/>
            <a:ext cx="2582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Detector ID vs. Incident HP index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32145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7-14 at 12.22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52877"/>
            <a:ext cx="4457435" cy="3249789"/>
          </a:xfrm>
          <a:prstGeom prst="rect">
            <a:avLst/>
          </a:prstGeom>
        </p:spPr>
      </p:pic>
      <p:pic>
        <p:nvPicPr>
          <p:cNvPr id="3" name="Picture 2" descr="Screen Shot 2016-07-14 at 12.22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80" y="1152877"/>
            <a:ext cx="4490982" cy="32497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0344" y="4390998"/>
            <a:ext cx="426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MLEM reconstruction at every source angle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17444" y="4402666"/>
            <a:ext cx="230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Bring down color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145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7-14 at 12.23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23" y="1008945"/>
            <a:ext cx="4230550" cy="2339622"/>
          </a:xfrm>
          <a:prstGeom prst="rect">
            <a:avLst/>
          </a:prstGeom>
        </p:spPr>
      </p:pic>
      <p:pic>
        <p:nvPicPr>
          <p:cNvPr id="3" name="Picture 2" descr="Screen Shot 2016-07-14 at 12.23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89" y="1008944"/>
            <a:ext cx="4149274" cy="2339622"/>
          </a:xfrm>
          <a:prstGeom prst="rect">
            <a:avLst/>
          </a:prstGeom>
        </p:spPr>
      </p:pic>
      <p:pic>
        <p:nvPicPr>
          <p:cNvPr id="4" name="Picture 3" descr="Screen Shot 2016-07-14 at 12.24.1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23" y="3632905"/>
            <a:ext cx="4192512" cy="2283884"/>
          </a:xfrm>
          <a:prstGeom prst="rect">
            <a:avLst/>
          </a:prstGeom>
        </p:spPr>
      </p:pic>
      <p:pic>
        <p:nvPicPr>
          <p:cNvPr id="5" name="Picture 4" descr="Screen Shot 2016-07-14 at 12.24.2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288" y="3632905"/>
            <a:ext cx="4134283" cy="22838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3523" y="379968"/>
            <a:ext cx="563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MLEM reconstruction on 4pi sphere with interactive slider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145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7-14 at 12.30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58" y="3897110"/>
            <a:ext cx="4295577" cy="2496969"/>
          </a:xfrm>
          <a:prstGeom prst="rect">
            <a:avLst/>
          </a:prstGeom>
        </p:spPr>
      </p:pic>
      <p:pic>
        <p:nvPicPr>
          <p:cNvPr id="4" name="Picture 3" descr="Screen Shot 2016-07-14 at 12.31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990" y="908050"/>
            <a:ext cx="4397764" cy="25900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96189" y="3498144"/>
            <a:ext cx="147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HP = 930, 530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90058" y="6375690"/>
            <a:ext cx="147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HP = 820, 810</a:t>
            </a:r>
            <a:endParaRPr lang="en-US" dirty="0"/>
          </a:p>
        </p:txBody>
      </p:sp>
      <p:pic>
        <p:nvPicPr>
          <p:cNvPr id="7" name="Picture 6" descr="Screen Shot 2016-07-14 at 12.32.3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11" y="908050"/>
            <a:ext cx="4278097" cy="25900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56069" y="3482812"/>
            <a:ext cx="1712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HP = 1330, 1310</a:t>
            </a:r>
            <a:endParaRPr lang="en-US" dirty="0"/>
          </a:p>
        </p:txBody>
      </p:sp>
      <p:pic>
        <p:nvPicPr>
          <p:cNvPr id="9" name="Picture 8" descr="Screen Shot 2016-07-14 at 12.39.12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3" r="9442"/>
          <a:stretch/>
        </p:blipFill>
        <p:spPr>
          <a:xfrm>
            <a:off x="5101335" y="3897110"/>
            <a:ext cx="3828919" cy="24969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02362" y="6394079"/>
            <a:ext cx="2220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HP = 1248:1312 (ring)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28600" y="381000"/>
            <a:ext cx="250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Two sources, ring source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98667" y="381000"/>
            <a:ext cx="4091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(now put a white cross on true location…)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145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548</Words>
  <Application>Microsoft Macintosh PowerPoint</Application>
  <PresentationFormat>On-screen Show (4:3)</PresentationFormat>
  <Paragraphs>94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PRISM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PRISM</dc:title>
  <dc:creator>Daniel Hellfeld</dc:creator>
  <cp:lastModifiedBy>Daniel Hellfeld</cp:lastModifiedBy>
  <cp:revision>44</cp:revision>
  <dcterms:created xsi:type="dcterms:W3CDTF">2016-07-13T20:13:10Z</dcterms:created>
  <dcterms:modified xsi:type="dcterms:W3CDTF">2016-07-15T00:40:17Z</dcterms:modified>
</cp:coreProperties>
</file>